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63" r:id="rId4"/>
    <p:sldId id="261" r:id="rId5"/>
    <p:sldId id="258" r:id="rId6"/>
    <p:sldId id="264" r:id="rId7"/>
    <p:sldId id="259" r:id="rId8"/>
    <p:sldId id="260" r:id="rId9"/>
    <p:sldId id="265" r:id="rId10"/>
    <p:sldId id="262"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23614" autoAdjust="0"/>
    <p:restoredTop sz="94660"/>
  </p:normalViewPr>
  <p:slideViewPr>
    <p:cSldViewPr snapToGrid="0">
      <p:cViewPr varScale="1">
        <p:scale>
          <a:sx n="90" d="100"/>
          <a:sy n="90" d="100"/>
        </p:scale>
        <p:origin x="184" y="10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tiff>
</file>

<file path=ppt/media/image10.png>
</file>

<file path=ppt/media/image11.png>
</file>

<file path=ppt/media/image12.jpeg>
</file>

<file path=ppt/media/image2.png>
</file>

<file path=ppt/media/image3.tiff>
</file>

<file path=ppt/media/image4.jpg>
</file>

<file path=ppt/media/image5.jpeg>
</file>

<file path=ppt/media/image6.jpeg>
</file>

<file path=ppt/media/image7.jpeg>
</file>

<file path=ppt/media/image8.tiff>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E2C665-265D-4835-9B99-EA1A35749C2A}"/>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GB"/>
          </a:p>
        </p:txBody>
      </p:sp>
      <p:sp>
        <p:nvSpPr>
          <p:cNvPr id="3" name="Subtitle 2">
            <a:extLst>
              <a:ext uri="{FF2B5EF4-FFF2-40B4-BE49-F238E27FC236}">
                <a16:creationId xmlns:a16="http://schemas.microsoft.com/office/drawing/2014/main" id="{D8C0335E-7B38-4E27-BE1E-A3F0FDFF5C3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GB"/>
          </a:p>
        </p:txBody>
      </p:sp>
      <p:sp>
        <p:nvSpPr>
          <p:cNvPr id="4" name="Date Placeholder 3">
            <a:extLst>
              <a:ext uri="{FF2B5EF4-FFF2-40B4-BE49-F238E27FC236}">
                <a16:creationId xmlns:a16="http://schemas.microsoft.com/office/drawing/2014/main" id="{FD47F7EB-AF3B-4FC9-9312-EC85A93CC6CA}"/>
              </a:ext>
            </a:extLst>
          </p:cNvPr>
          <p:cNvSpPr>
            <a:spLocks noGrp="1"/>
          </p:cNvSpPr>
          <p:nvPr>
            <p:ph type="dt" sz="half" idx="10"/>
          </p:nvPr>
        </p:nvSpPr>
        <p:spPr/>
        <p:txBody>
          <a:bodyPr/>
          <a:lstStyle/>
          <a:p>
            <a:fld id="{9E3707F7-982D-4B3C-8E8A-D1678EF84B67}" type="datetimeFigureOut">
              <a:rPr lang="en-GB" smtClean="0"/>
              <a:t>21/03/2018</a:t>
            </a:fld>
            <a:endParaRPr lang="en-GB"/>
          </a:p>
        </p:txBody>
      </p:sp>
      <p:sp>
        <p:nvSpPr>
          <p:cNvPr id="5" name="Footer Placeholder 4">
            <a:extLst>
              <a:ext uri="{FF2B5EF4-FFF2-40B4-BE49-F238E27FC236}">
                <a16:creationId xmlns:a16="http://schemas.microsoft.com/office/drawing/2014/main" id="{8CD10F19-E2ED-4701-A813-7DF84C7AB1F0}"/>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DA061348-DE57-4CE7-84FB-A6F8BA318787}"/>
              </a:ext>
            </a:extLst>
          </p:cNvPr>
          <p:cNvSpPr>
            <a:spLocks noGrp="1"/>
          </p:cNvSpPr>
          <p:nvPr>
            <p:ph type="sldNum" sz="quarter" idx="12"/>
          </p:nvPr>
        </p:nvSpPr>
        <p:spPr/>
        <p:txBody>
          <a:bodyPr/>
          <a:lstStyle/>
          <a:p>
            <a:fld id="{BD846CBB-EAFD-47DF-80D0-790C9258276B}" type="slidenum">
              <a:rPr lang="en-GB" smtClean="0"/>
              <a:t>‹#›</a:t>
            </a:fld>
            <a:endParaRPr lang="en-GB"/>
          </a:p>
        </p:txBody>
      </p:sp>
    </p:spTree>
    <p:extLst>
      <p:ext uri="{BB962C8B-B14F-4D97-AF65-F5344CB8AC3E}">
        <p14:creationId xmlns:p14="http://schemas.microsoft.com/office/powerpoint/2010/main" val="6936988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D7335-890F-422D-941E-24AE8E29F4DD}"/>
              </a:ext>
            </a:extLst>
          </p:cNvPr>
          <p:cNvSpPr>
            <a:spLocks noGrp="1"/>
          </p:cNvSpPr>
          <p:nvPr>
            <p:ph type="title"/>
          </p:nvPr>
        </p:nvSpPr>
        <p:spPr/>
        <p:txBody>
          <a:bodyPr/>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222F2823-D9F6-4DF9-B24D-8A8A7073F199}"/>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F2FB8789-9080-4619-8828-21E587F0240A}"/>
              </a:ext>
            </a:extLst>
          </p:cNvPr>
          <p:cNvSpPr>
            <a:spLocks noGrp="1"/>
          </p:cNvSpPr>
          <p:nvPr>
            <p:ph type="dt" sz="half" idx="10"/>
          </p:nvPr>
        </p:nvSpPr>
        <p:spPr/>
        <p:txBody>
          <a:bodyPr/>
          <a:lstStyle/>
          <a:p>
            <a:fld id="{9E3707F7-982D-4B3C-8E8A-D1678EF84B67}" type="datetimeFigureOut">
              <a:rPr lang="en-GB" smtClean="0"/>
              <a:t>21/03/2018</a:t>
            </a:fld>
            <a:endParaRPr lang="en-GB"/>
          </a:p>
        </p:txBody>
      </p:sp>
      <p:sp>
        <p:nvSpPr>
          <p:cNvPr id="5" name="Footer Placeholder 4">
            <a:extLst>
              <a:ext uri="{FF2B5EF4-FFF2-40B4-BE49-F238E27FC236}">
                <a16:creationId xmlns:a16="http://schemas.microsoft.com/office/drawing/2014/main" id="{61C9DE71-57DD-4162-8D9C-1D27C97E4BAA}"/>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7479955-9C79-494D-8BDF-1DEDC7D640B2}"/>
              </a:ext>
            </a:extLst>
          </p:cNvPr>
          <p:cNvSpPr>
            <a:spLocks noGrp="1"/>
          </p:cNvSpPr>
          <p:nvPr>
            <p:ph type="sldNum" sz="quarter" idx="12"/>
          </p:nvPr>
        </p:nvSpPr>
        <p:spPr/>
        <p:txBody>
          <a:bodyPr/>
          <a:lstStyle/>
          <a:p>
            <a:fld id="{BD846CBB-EAFD-47DF-80D0-790C9258276B}" type="slidenum">
              <a:rPr lang="en-GB" smtClean="0"/>
              <a:t>‹#›</a:t>
            </a:fld>
            <a:endParaRPr lang="en-GB"/>
          </a:p>
        </p:txBody>
      </p:sp>
    </p:spTree>
    <p:extLst>
      <p:ext uri="{BB962C8B-B14F-4D97-AF65-F5344CB8AC3E}">
        <p14:creationId xmlns:p14="http://schemas.microsoft.com/office/powerpoint/2010/main" val="96336209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0FB2CAE-075F-47FA-B635-4B3911750EC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GB"/>
          </a:p>
        </p:txBody>
      </p:sp>
      <p:sp>
        <p:nvSpPr>
          <p:cNvPr id="3" name="Vertical Text Placeholder 2">
            <a:extLst>
              <a:ext uri="{FF2B5EF4-FFF2-40B4-BE49-F238E27FC236}">
                <a16:creationId xmlns:a16="http://schemas.microsoft.com/office/drawing/2014/main" id="{E70DF545-D339-43AC-A248-2FF77E5707A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D730BDE7-7430-4D9C-BC29-07A50A56012F}"/>
              </a:ext>
            </a:extLst>
          </p:cNvPr>
          <p:cNvSpPr>
            <a:spLocks noGrp="1"/>
          </p:cNvSpPr>
          <p:nvPr>
            <p:ph type="dt" sz="half" idx="10"/>
          </p:nvPr>
        </p:nvSpPr>
        <p:spPr/>
        <p:txBody>
          <a:bodyPr/>
          <a:lstStyle/>
          <a:p>
            <a:fld id="{9E3707F7-982D-4B3C-8E8A-D1678EF84B67}" type="datetimeFigureOut">
              <a:rPr lang="en-GB" smtClean="0"/>
              <a:t>21/03/2018</a:t>
            </a:fld>
            <a:endParaRPr lang="en-GB"/>
          </a:p>
        </p:txBody>
      </p:sp>
      <p:sp>
        <p:nvSpPr>
          <p:cNvPr id="5" name="Footer Placeholder 4">
            <a:extLst>
              <a:ext uri="{FF2B5EF4-FFF2-40B4-BE49-F238E27FC236}">
                <a16:creationId xmlns:a16="http://schemas.microsoft.com/office/drawing/2014/main" id="{F189B350-F8D1-4057-8B75-F173996AD60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9793C857-D076-47F7-A534-1273E044CBF6}"/>
              </a:ext>
            </a:extLst>
          </p:cNvPr>
          <p:cNvSpPr>
            <a:spLocks noGrp="1"/>
          </p:cNvSpPr>
          <p:nvPr>
            <p:ph type="sldNum" sz="quarter" idx="12"/>
          </p:nvPr>
        </p:nvSpPr>
        <p:spPr/>
        <p:txBody>
          <a:bodyPr/>
          <a:lstStyle/>
          <a:p>
            <a:fld id="{BD846CBB-EAFD-47DF-80D0-790C9258276B}" type="slidenum">
              <a:rPr lang="en-GB" smtClean="0"/>
              <a:t>‹#›</a:t>
            </a:fld>
            <a:endParaRPr lang="en-GB"/>
          </a:p>
        </p:txBody>
      </p:sp>
    </p:spTree>
    <p:extLst>
      <p:ext uri="{BB962C8B-B14F-4D97-AF65-F5344CB8AC3E}">
        <p14:creationId xmlns:p14="http://schemas.microsoft.com/office/powerpoint/2010/main" val="353609567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39ACC3B-F039-4F3C-8ED1-EDAEAD4414E3}"/>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EB05BB2-5DA1-4F46-9E43-0DC8632C7646}"/>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033F552F-AD6D-47A0-AFA6-0824FE2615C0}"/>
              </a:ext>
            </a:extLst>
          </p:cNvPr>
          <p:cNvSpPr>
            <a:spLocks noGrp="1"/>
          </p:cNvSpPr>
          <p:nvPr>
            <p:ph type="dt" sz="half" idx="10"/>
          </p:nvPr>
        </p:nvSpPr>
        <p:spPr/>
        <p:txBody>
          <a:bodyPr/>
          <a:lstStyle/>
          <a:p>
            <a:fld id="{9E3707F7-982D-4B3C-8E8A-D1678EF84B67}" type="datetimeFigureOut">
              <a:rPr lang="en-GB" smtClean="0"/>
              <a:t>21/03/2018</a:t>
            </a:fld>
            <a:endParaRPr lang="en-GB"/>
          </a:p>
        </p:txBody>
      </p:sp>
      <p:sp>
        <p:nvSpPr>
          <p:cNvPr id="5" name="Footer Placeholder 4">
            <a:extLst>
              <a:ext uri="{FF2B5EF4-FFF2-40B4-BE49-F238E27FC236}">
                <a16:creationId xmlns:a16="http://schemas.microsoft.com/office/drawing/2014/main" id="{0709353A-FA95-488C-BAD4-CB8F99BA135B}"/>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EDA04092-8736-4917-9B64-F5E59DB78D4F}"/>
              </a:ext>
            </a:extLst>
          </p:cNvPr>
          <p:cNvSpPr>
            <a:spLocks noGrp="1"/>
          </p:cNvSpPr>
          <p:nvPr>
            <p:ph type="sldNum" sz="quarter" idx="12"/>
          </p:nvPr>
        </p:nvSpPr>
        <p:spPr/>
        <p:txBody>
          <a:bodyPr/>
          <a:lstStyle/>
          <a:p>
            <a:fld id="{BD846CBB-EAFD-47DF-80D0-790C9258276B}" type="slidenum">
              <a:rPr lang="en-GB" smtClean="0"/>
              <a:t>‹#›</a:t>
            </a:fld>
            <a:endParaRPr lang="en-GB"/>
          </a:p>
        </p:txBody>
      </p:sp>
    </p:spTree>
    <p:extLst>
      <p:ext uri="{BB962C8B-B14F-4D97-AF65-F5344CB8AC3E}">
        <p14:creationId xmlns:p14="http://schemas.microsoft.com/office/powerpoint/2010/main" val="429185623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BCDA399-54E3-48B6-9ABB-7B23A31EF18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GB"/>
          </a:p>
        </p:txBody>
      </p:sp>
      <p:sp>
        <p:nvSpPr>
          <p:cNvPr id="3" name="Text Placeholder 2">
            <a:extLst>
              <a:ext uri="{FF2B5EF4-FFF2-40B4-BE49-F238E27FC236}">
                <a16:creationId xmlns:a16="http://schemas.microsoft.com/office/drawing/2014/main" id="{E802FDEC-16AD-47F8-A0C2-3D022486BC9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81420F0E-E520-408A-80A0-5C43D47C51B2}"/>
              </a:ext>
            </a:extLst>
          </p:cNvPr>
          <p:cNvSpPr>
            <a:spLocks noGrp="1"/>
          </p:cNvSpPr>
          <p:nvPr>
            <p:ph type="dt" sz="half" idx="10"/>
          </p:nvPr>
        </p:nvSpPr>
        <p:spPr/>
        <p:txBody>
          <a:bodyPr/>
          <a:lstStyle/>
          <a:p>
            <a:fld id="{9E3707F7-982D-4B3C-8E8A-D1678EF84B67}" type="datetimeFigureOut">
              <a:rPr lang="en-GB" smtClean="0"/>
              <a:t>21/03/2018</a:t>
            </a:fld>
            <a:endParaRPr lang="en-GB"/>
          </a:p>
        </p:txBody>
      </p:sp>
      <p:sp>
        <p:nvSpPr>
          <p:cNvPr id="5" name="Footer Placeholder 4">
            <a:extLst>
              <a:ext uri="{FF2B5EF4-FFF2-40B4-BE49-F238E27FC236}">
                <a16:creationId xmlns:a16="http://schemas.microsoft.com/office/drawing/2014/main" id="{840256C5-AD6D-4209-AAF6-EB7FC9EC5C4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127F5261-4C71-422F-94FF-38FF925EB2F9}"/>
              </a:ext>
            </a:extLst>
          </p:cNvPr>
          <p:cNvSpPr>
            <a:spLocks noGrp="1"/>
          </p:cNvSpPr>
          <p:nvPr>
            <p:ph type="sldNum" sz="quarter" idx="12"/>
          </p:nvPr>
        </p:nvSpPr>
        <p:spPr/>
        <p:txBody>
          <a:bodyPr/>
          <a:lstStyle/>
          <a:p>
            <a:fld id="{BD846CBB-EAFD-47DF-80D0-790C9258276B}" type="slidenum">
              <a:rPr lang="en-GB" smtClean="0"/>
              <a:t>‹#›</a:t>
            </a:fld>
            <a:endParaRPr lang="en-GB"/>
          </a:p>
        </p:txBody>
      </p:sp>
    </p:spTree>
    <p:extLst>
      <p:ext uri="{BB962C8B-B14F-4D97-AF65-F5344CB8AC3E}">
        <p14:creationId xmlns:p14="http://schemas.microsoft.com/office/powerpoint/2010/main" val="27866239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AFD76E0-BF7A-4561-BA32-363901FF6B28}"/>
              </a:ext>
            </a:extLst>
          </p:cNvPr>
          <p:cNvSpPr>
            <a:spLocks noGrp="1"/>
          </p:cNvSpPr>
          <p:nvPr>
            <p:ph type="title"/>
          </p:nvPr>
        </p:nvSpPr>
        <p:spPr/>
        <p:txBody>
          <a:bodyPr/>
          <a:lstStyle/>
          <a:p>
            <a:r>
              <a:rPr lang="en-US"/>
              <a:t>Click to edit Master title style</a:t>
            </a:r>
            <a:endParaRPr lang="en-GB"/>
          </a:p>
        </p:txBody>
      </p:sp>
      <p:sp>
        <p:nvSpPr>
          <p:cNvPr id="3" name="Content Placeholder 2">
            <a:extLst>
              <a:ext uri="{FF2B5EF4-FFF2-40B4-BE49-F238E27FC236}">
                <a16:creationId xmlns:a16="http://schemas.microsoft.com/office/drawing/2014/main" id="{57CBFEE0-4A5A-4632-A8EA-448206911FF2}"/>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Content Placeholder 3">
            <a:extLst>
              <a:ext uri="{FF2B5EF4-FFF2-40B4-BE49-F238E27FC236}">
                <a16:creationId xmlns:a16="http://schemas.microsoft.com/office/drawing/2014/main" id="{29D585BB-62C0-4771-BC99-D0A03F3F3153}"/>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Date Placeholder 4">
            <a:extLst>
              <a:ext uri="{FF2B5EF4-FFF2-40B4-BE49-F238E27FC236}">
                <a16:creationId xmlns:a16="http://schemas.microsoft.com/office/drawing/2014/main" id="{1CF61460-B1DE-4A90-9621-68A2C35B0C64}"/>
              </a:ext>
            </a:extLst>
          </p:cNvPr>
          <p:cNvSpPr>
            <a:spLocks noGrp="1"/>
          </p:cNvSpPr>
          <p:nvPr>
            <p:ph type="dt" sz="half" idx="10"/>
          </p:nvPr>
        </p:nvSpPr>
        <p:spPr/>
        <p:txBody>
          <a:bodyPr/>
          <a:lstStyle/>
          <a:p>
            <a:fld id="{9E3707F7-982D-4B3C-8E8A-D1678EF84B67}" type="datetimeFigureOut">
              <a:rPr lang="en-GB" smtClean="0"/>
              <a:t>21/03/2018</a:t>
            </a:fld>
            <a:endParaRPr lang="en-GB"/>
          </a:p>
        </p:txBody>
      </p:sp>
      <p:sp>
        <p:nvSpPr>
          <p:cNvPr id="6" name="Footer Placeholder 5">
            <a:extLst>
              <a:ext uri="{FF2B5EF4-FFF2-40B4-BE49-F238E27FC236}">
                <a16:creationId xmlns:a16="http://schemas.microsoft.com/office/drawing/2014/main" id="{7D163D54-1BED-47E4-9691-0B6CA64584D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DF447DAC-359F-47AA-AAA9-EC2AF7CB34CB}"/>
              </a:ext>
            </a:extLst>
          </p:cNvPr>
          <p:cNvSpPr>
            <a:spLocks noGrp="1"/>
          </p:cNvSpPr>
          <p:nvPr>
            <p:ph type="sldNum" sz="quarter" idx="12"/>
          </p:nvPr>
        </p:nvSpPr>
        <p:spPr/>
        <p:txBody>
          <a:bodyPr/>
          <a:lstStyle/>
          <a:p>
            <a:fld id="{BD846CBB-EAFD-47DF-80D0-790C9258276B}" type="slidenum">
              <a:rPr lang="en-GB" smtClean="0"/>
              <a:t>‹#›</a:t>
            </a:fld>
            <a:endParaRPr lang="en-GB"/>
          </a:p>
        </p:txBody>
      </p:sp>
    </p:spTree>
    <p:extLst>
      <p:ext uri="{BB962C8B-B14F-4D97-AF65-F5344CB8AC3E}">
        <p14:creationId xmlns:p14="http://schemas.microsoft.com/office/powerpoint/2010/main" val="38953707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8906FA-3C84-49E1-B287-2A6260CE560E}"/>
              </a:ext>
            </a:extLst>
          </p:cNvPr>
          <p:cNvSpPr>
            <a:spLocks noGrp="1"/>
          </p:cNvSpPr>
          <p:nvPr>
            <p:ph type="title"/>
          </p:nvPr>
        </p:nvSpPr>
        <p:spPr>
          <a:xfrm>
            <a:off x="839788" y="365125"/>
            <a:ext cx="10515600" cy="1325563"/>
          </a:xfrm>
        </p:spPr>
        <p:txBody>
          <a:bodyPr/>
          <a:lstStyle/>
          <a:p>
            <a:r>
              <a:rPr lang="en-US"/>
              <a:t>Click to edit Master title style</a:t>
            </a:r>
            <a:endParaRPr lang="en-GB"/>
          </a:p>
        </p:txBody>
      </p:sp>
      <p:sp>
        <p:nvSpPr>
          <p:cNvPr id="3" name="Text Placeholder 2">
            <a:extLst>
              <a:ext uri="{FF2B5EF4-FFF2-40B4-BE49-F238E27FC236}">
                <a16:creationId xmlns:a16="http://schemas.microsoft.com/office/drawing/2014/main" id="{1F7945AC-F2DC-474D-B0CA-7BE66985B02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BAB7B577-E397-4395-BD0A-FCBC18BAC5E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5" name="Text Placeholder 4">
            <a:extLst>
              <a:ext uri="{FF2B5EF4-FFF2-40B4-BE49-F238E27FC236}">
                <a16:creationId xmlns:a16="http://schemas.microsoft.com/office/drawing/2014/main" id="{3AF14A3F-4EF7-4B6D-BBB3-8F9B1888A78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5C416DC9-F62B-4154-A99D-67EF87D8547F}"/>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7" name="Date Placeholder 6">
            <a:extLst>
              <a:ext uri="{FF2B5EF4-FFF2-40B4-BE49-F238E27FC236}">
                <a16:creationId xmlns:a16="http://schemas.microsoft.com/office/drawing/2014/main" id="{EAE8A184-3E3B-4339-907E-038ADC6AD386}"/>
              </a:ext>
            </a:extLst>
          </p:cNvPr>
          <p:cNvSpPr>
            <a:spLocks noGrp="1"/>
          </p:cNvSpPr>
          <p:nvPr>
            <p:ph type="dt" sz="half" idx="10"/>
          </p:nvPr>
        </p:nvSpPr>
        <p:spPr/>
        <p:txBody>
          <a:bodyPr/>
          <a:lstStyle/>
          <a:p>
            <a:fld id="{9E3707F7-982D-4B3C-8E8A-D1678EF84B67}" type="datetimeFigureOut">
              <a:rPr lang="en-GB" smtClean="0"/>
              <a:t>21/03/2018</a:t>
            </a:fld>
            <a:endParaRPr lang="en-GB"/>
          </a:p>
        </p:txBody>
      </p:sp>
      <p:sp>
        <p:nvSpPr>
          <p:cNvPr id="8" name="Footer Placeholder 7">
            <a:extLst>
              <a:ext uri="{FF2B5EF4-FFF2-40B4-BE49-F238E27FC236}">
                <a16:creationId xmlns:a16="http://schemas.microsoft.com/office/drawing/2014/main" id="{454758B9-2FD5-49E6-8B8E-90D6044E83ED}"/>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9E50170C-B6C8-4597-B4E8-830DD3E85E37}"/>
              </a:ext>
            </a:extLst>
          </p:cNvPr>
          <p:cNvSpPr>
            <a:spLocks noGrp="1"/>
          </p:cNvSpPr>
          <p:nvPr>
            <p:ph type="sldNum" sz="quarter" idx="12"/>
          </p:nvPr>
        </p:nvSpPr>
        <p:spPr/>
        <p:txBody>
          <a:bodyPr/>
          <a:lstStyle/>
          <a:p>
            <a:fld id="{BD846CBB-EAFD-47DF-80D0-790C9258276B}" type="slidenum">
              <a:rPr lang="en-GB" smtClean="0"/>
              <a:t>‹#›</a:t>
            </a:fld>
            <a:endParaRPr lang="en-GB"/>
          </a:p>
        </p:txBody>
      </p:sp>
    </p:spTree>
    <p:extLst>
      <p:ext uri="{BB962C8B-B14F-4D97-AF65-F5344CB8AC3E}">
        <p14:creationId xmlns:p14="http://schemas.microsoft.com/office/powerpoint/2010/main" val="928361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FF0359-459C-4357-8A91-3356DE31379D}"/>
              </a:ext>
            </a:extLst>
          </p:cNvPr>
          <p:cNvSpPr>
            <a:spLocks noGrp="1"/>
          </p:cNvSpPr>
          <p:nvPr>
            <p:ph type="title"/>
          </p:nvPr>
        </p:nvSpPr>
        <p:spPr/>
        <p:txBody>
          <a:bodyPr/>
          <a:lstStyle/>
          <a:p>
            <a:r>
              <a:rPr lang="en-US"/>
              <a:t>Click to edit Master title style</a:t>
            </a:r>
            <a:endParaRPr lang="en-GB"/>
          </a:p>
        </p:txBody>
      </p:sp>
      <p:sp>
        <p:nvSpPr>
          <p:cNvPr id="3" name="Date Placeholder 2">
            <a:extLst>
              <a:ext uri="{FF2B5EF4-FFF2-40B4-BE49-F238E27FC236}">
                <a16:creationId xmlns:a16="http://schemas.microsoft.com/office/drawing/2014/main" id="{13EA7CBD-D672-4954-BCD6-BA3489E805C3}"/>
              </a:ext>
            </a:extLst>
          </p:cNvPr>
          <p:cNvSpPr>
            <a:spLocks noGrp="1"/>
          </p:cNvSpPr>
          <p:nvPr>
            <p:ph type="dt" sz="half" idx="10"/>
          </p:nvPr>
        </p:nvSpPr>
        <p:spPr/>
        <p:txBody>
          <a:bodyPr/>
          <a:lstStyle/>
          <a:p>
            <a:fld id="{9E3707F7-982D-4B3C-8E8A-D1678EF84B67}" type="datetimeFigureOut">
              <a:rPr lang="en-GB" smtClean="0"/>
              <a:t>21/03/2018</a:t>
            </a:fld>
            <a:endParaRPr lang="en-GB"/>
          </a:p>
        </p:txBody>
      </p:sp>
      <p:sp>
        <p:nvSpPr>
          <p:cNvPr id="4" name="Footer Placeholder 3">
            <a:extLst>
              <a:ext uri="{FF2B5EF4-FFF2-40B4-BE49-F238E27FC236}">
                <a16:creationId xmlns:a16="http://schemas.microsoft.com/office/drawing/2014/main" id="{BF4C55CA-8CA5-4229-98F2-1D81294CCB82}"/>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0DB0AFF9-F5B9-4617-9B29-D95E005097D7}"/>
              </a:ext>
            </a:extLst>
          </p:cNvPr>
          <p:cNvSpPr>
            <a:spLocks noGrp="1"/>
          </p:cNvSpPr>
          <p:nvPr>
            <p:ph type="sldNum" sz="quarter" idx="12"/>
          </p:nvPr>
        </p:nvSpPr>
        <p:spPr/>
        <p:txBody>
          <a:bodyPr/>
          <a:lstStyle/>
          <a:p>
            <a:fld id="{BD846CBB-EAFD-47DF-80D0-790C9258276B}" type="slidenum">
              <a:rPr lang="en-GB" smtClean="0"/>
              <a:t>‹#›</a:t>
            </a:fld>
            <a:endParaRPr lang="en-GB"/>
          </a:p>
        </p:txBody>
      </p:sp>
    </p:spTree>
    <p:extLst>
      <p:ext uri="{BB962C8B-B14F-4D97-AF65-F5344CB8AC3E}">
        <p14:creationId xmlns:p14="http://schemas.microsoft.com/office/powerpoint/2010/main" val="206057902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8457AB32-372F-4A78-8538-362C7C8CAB82}"/>
              </a:ext>
            </a:extLst>
          </p:cNvPr>
          <p:cNvSpPr>
            <a:spLocks noGrp="1"/>
          </p:cNvSpPr>
          <p:nvPr>
            <p:ph type="dt" sz="half" idx="10"/>
          </p:nvPr>
        </p:nvSpPr>
        <p:spPr/>
        <p:txBody>
          <a:bodyPr/>
          <a:lstStyle/>
          <a:p>
            <a:fld id="{9E3707F7-982D-4B3C-8E8A-D1678EF84B67}" type="datetimeFigureOut">
              <a:rPr lang="en-GB" smtClean="0"/>
              <a:t>21/03/2018</a:t>
            </a:fld>
            <a:endParaRPr lang="en-GB"/>
          </a:p>
        </p:txBody>
      </p:sp>
      <p:sp>
        <p:nvSpPr>
          <p:cNvPr id="3" name="Footer Placeholder 2">
            <a:extLst>
              <a:ext uri="{FF2B5EF4-FFF2-40B4-BE49-F238E27FC236}">
                <a16:creationId xmlns:a16="http://schemas.microsoft.com/office/drawing/2014/main" id="{7F50475B-4C18-4C8F-AA87-B7DE618B7218}"/>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4676F46F-2469-4768-A338-A1E26877D904}"/>
              </a:ext>
            </a:extLst>
          </p:cNvPr>
          <p:cNvSpPr>
            <a:spLocks noGrp="1"/>
          </p:cNvSpPr>
          <p:nvPr>
            <p:ph type="sldNum" sz="quarter" idx="12"/>
          </p:nvPr>
        </p:nvSpPr>
        <p:spPr/>
        <p:txBody>
          <a:bodyPr/>
          <a:lstStyle/>
          <a:p>
            <a:fld id="{BD846CBB-EAFD-47DF-80D0-790C9258276B}" type="slidenum">
              <a:rPr lang="en-GB" smtClean="0"/>
              <a:t>‹#›</a:t>
            </a:fld>
            <a:endParaRPr lang="en-GB"/>
          </a:p>
        </p:txBody>
      </p:sp>
    </p:spTree>
    <p:extLst>
      <p:ext uri="{BB962C8B-B14F-4D97-AF65-F5344CB8AC3E}">
        <p14:creationId xmlns:p14="http://schemas.microsoft.com/office/powerpoint/2010/main" val="378241191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A968D-45C6-4E1C-B8E1-59A9F419996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Content Placeholder 2">
            <a:extLst>
              <a:ext uri="{FF2B5EF4-FFF2-40B4-BE49-F238E27FC236}">
                <a16:creationId xmlns:a16="http://schemas.microsoft.com/office/drawing/2014/main" id="{91964C84-C627-43A3-8E30-B23FB5E9A74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Text Placeholder 3">
            <a:extLst>
              <a:ext uri="{FF2B5EF4-FFF2-40B4-BE49-F238E27FC236}">
                <a16:creationId xmlns:a16="http://schemas.microsoft.com/office/drawing/2014/main" id="{00A87CF3-3F61-4663-95A8-44569619D8B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9AE676C6-B4E1-41BA-96E0-DC6839C052B6}"/>
              </a:ext>
            </a:extLst>
          </p:cNvPr>
          <p:cNvSpPr>
            <a:spLocks noGrp="1"/>
          </p:cNvSpPr>
          <p:nvPr>
            <p:ph type="dt" sz="half" idx="10"/>
          </p:nvPr>
        </p:nvSpPr>
        <p:spPr/>
        <p:txBody>
          <a:bodyPr/>
          <a:lstStyle/>
          <a:p>
            <a:fld id="{9E3707F7-982D-4B3C-8E8A-D1678EF84B67}" type="datetimeFigureOut">
              <a:rPr lang="en-GB" smtClean="0"/>
              <a:t>21/03/2018</a:t>
            </a:fld>
            <a:endParaRPr lang="en-GB"/>
          </a:p>
        </p:txBody>
      </p:sp>
      <p:sp>
        <p:nvSpPr>
          <p:cNvPr id="6" name="Footer Placeholder 5">
            <a:extLst>
              <a:ext uri="{FF2B5EF4-FFF2-40B4-BE49-F238E27FC236}">
                <a16:creationId xmlns:a16="http://schemas.microsoft.com/office/drawing/2014/main" id="{D7C52116-28C3-4CA1-9F5B-CC03E45F2F6C}"/>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0ECB9D71-1C82-4867-85C2-0783019E402D}"/>
              </a:ext>
            </a:extLst>
          </p:cNvPr>
          <p:cNvSpPr>
            <a:spLocks noGrp="1"/>
          </p:cNvSpPr>
          <p:nvPr>
            <p:ph type="sldNum" sz="quarter" idx="12"/>
          </p:nvPr>
        </p:nvSpPr>
        <p:spPr/>
        <p:txBody>
          <a:bodyPr/>
          <a:lstStyle/>
          <a:p>
            <a:fld id="{BD846CBB-EAFD-47DF-80D0-790C9258276B}" type="slidenum">
              <a:rPr lang="en-GB" smtClean="0"/>
              <a:t>‹#›</a:t>
            </a:fld>
            <a:endParaRPr lang="en-GB"/>
          </a:p>
        </p:txBody>
      </p:sp>
    </p:spTree>
    <p:extLst>
      <p:ext uri="{BB962C8B-B14F-4D97-AF65-F5344CB8AC3E}">
        <p14:creationId xmlns:p14="http://schemas.microsoft.com/office/powerpoint/2010/main" val="25002855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D9D812-7B47-4A80-AE13-BFCB21C812E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GB"/>
          </a:p>
        </p:txBody>
      </p:sp>
      <p:sp>
        <p:nvSpPr>
          <p:cNvPr id="3" name="Picture Placeholder 2">
            <a:extLst>
              <a:ext uri="{FF2B5EF4-FFF2-40B4-BE49-F238E27FC236}">
                <a16:creationId xmlns:a16="http://schemas.microsoft.com/office/drawing/2014/main" id="{40F2D952-BAA5-4CE2-BF01-FC0F15CF97EC}"/>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00C2594F-F377-4F6B-B4F2-D241281A2F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271593F-8129-46F1-8890-E338D6A5873A}"/>
              </a:ext>
            </a:extLst>
          </p:cNvPr>
          <p:cNvSpPr>
            <a:spLocks noGrp="1"/>
          </p:cNvSpPr>
          <p:nvPr>
            <p:ph type="dt" sz="half" idx="10"/>
          </p:nvPr>
        </p:nvSpPr>
        <p:spPr/>
        <p:txBody>
          <a:bodyPr/>
          <a:lstStyle/>
          <a:p>
            <a:fld id="{9E3707F7-982D-4B3C-8E8A-D1678EF84B67}" type="datetimeFigureOut">
              <a:rPr lang="en-GB" smtClean="0"/>
              <a:t>21/03/2018</a:t>
            </a:fld>
            <a:endParaRPr lang="en-GB"/>
          </a:p>
        </p:txBody>
      </p:sp>
      <p:sp>
        <p:nvSpPr>
          <p:cNvPr id="6" name="Footer Placeholder 5">
            <a:extLst>
              <a:ext uri="{FF2B5EF4-FFF2-40B4-BE49-F238E27FC236}">
                <a16:creationId xmlns:a16="http://schemas.microsoft.com/office/drawing/2014/main" id="{EC194758-98D9-402C-8774-79CC7758A437}"/>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734DCDB0-DEAB-4A70-8F0D-B4BBE1FF89A3}"/>
              </a:ext>
            </a:extLst>
          </p:cNvPr>
          <p:cNvSpPr>
            <a:spLocks noGrp="1"/>
          </p:cNvSpPr>
          <p:nvPr>
            <p:ph type="sldNum" sz="quarter" idx="12"/>
          </p:nvPr>
        </p:nvSpPr>
        <p:spPr/>
        <p:txBody>
          <a:bodyPr/>
          <a:lstStyle/>
          <a:p>
            <a:fld id="{BD846CBB-EAFD-47DF-80D0-790C9258276B}" type="slidenum">
              <a:rPr lang="en-GB" smtClean="0"/>
              <a:t>‹#›</a:t>
            </a:fld>
            <a:endParaRPr lang="en-GB"/>
          </a:p>
        </p:txBody>
      </p:sp>
    </p:spTree>
    <p:extLst>
      <p:ext uri="{BB962C8B-B14F-4D97-AF65-F5344CB8AC3E}">
        <p14:creationId xmlns:p14="http://schemas.microsoft.com/office/powerpoint/2010/main" val="30459633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A5ADD0D-96F7-46C6-B41C-C255CC17C3C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GB"/>
          </a:p>
        </p:txBody>
      </p:sp>
      <p:sp>
        <p:nvSpPr>
          <p:cNvPr id="3" name="Text Placeholder 2">
            <a:extLst>
              <a:ext uri="{FF2B5EF4-FFF2-40B4-BE49-F238E27FC236}">
                <a16:creationId xmlns:a16="http://schemas.microsoft.com/office/drawing/2014/main" id="{67C90924-F48D-43D6-B52F-C3FB5CBEE4EB}"/>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GB"/>
          </a:p>
        </p:txBody>
      </p:sp>
      <p:sp>
        <p:nvSpPr>
          <p:cNvPr id="4" name="Date Placeholder 3">
            <a:extLst>
              <a:ext uri="{FF2B5EF4-FFF2-40B4-BE49-F238E27FC236}">
                <a16:creationId xmlns:a16="http://schemas.microsoft.com/office/drawing/2014/main" id="{3FAE8B59-01EF-4201-909B-522387D73FC0}"/>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E3707F7-982D-4B3C-8E8A-D1678EF84B67}" type="datetimeFigureOut">
              <a:rPr lang="en-GB" smtClean="0"/>
              <a:t>21/03/2018</a:t>
            </a:fld>
            <a:endParaRPr lang="en-GB"/>
          </a:p>
        </p:txBody>
      </p:sp>
      <p:sp>
        <p:nvSpPr>
          <p:cNvPr id="5" name="Footer Placeholder 4">
            <a:extLst>
              <a:ext uri="{FF2B5EF4-FFF2-40B4-BE49-F238E27FC236}">
                <a16:creationId xmlns:a16="http://schemas.microsoft.com/office/drawing/2014/main" id="{28D14DD5-61CA-4E94-BDF6-B37BCE29EE0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4E7697C3-567C-45EA-8C39-6118D182AA8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D846CBB-EAFD-47DF-80D0-790C9258276B}" type="slidenum">
              <a:rPr lang="en-GB" smtClean="0"/>
              <a:t>‹#›</a:t>
            </a:fld>
            <a:endParaRPr lang="en-GB"/>
          </a:p>
        </p:txBody>
      </p:sp>
    </p:spTree>
    <p:extLst>
      <p:ext uri="{BB962C8B-B14F-4D97-AF65-F5344CB8AC3E}">
        <p14:creationId xmlns:p14="http://schemas.microsoft.com/office/powerpoint/2010/main" val="221789368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tiff"/><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image" Target="../media/image4.jpg"/><Relationship Id="rId1" Type="http://schemas.openxmlformats.org/officeDocument/2006/relationships/slideLayout" Target="../slideLayouts/slideLayout2.xml"/><Relationship Id="rId5" Type="http://schemas.openxmlformats.org/officeDocument/2006/relationships/image" Target="../media/image7.jpeg"/><Relationship Id="rId4" Type="http://schemas.openxmlformats.org/officeDocument/2006/relationships/image" Target="../media/image6.jpeg"/></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BD79C5-B22E-4DA0-8553-B39EE6E3DBC1}"/>
              </a:ext>
            </a:extLst>
          </p:cNvPr>
          <p:cNvSpPr>
            <a:spLocks noGrp="1"/>
          </p:cNvSpPr>
          <p:nvPr>
            <p:ph type="ctrTitle"/>
          </p:nvPr>
        </p:nvSpPr>
        <p:spPr/>
        <p:txBody>
          <a:bodyPr/>
          <a:lstStyle/>
          <a:p>
            <a:r>
              <a:rPr lang="en-GB" dirty="0"/>
              <a:t>FYP-(Resources)</a:t>
            </a:r>
          </a:p>
        </p:txBody>
      </p:sp>
      <p:sp>
        <p:nvSpPr>
          <p:cNvPr id="3" name="Subtitle 2">
            <a:extLst>
              <a:ext uri="{FF2B5EF4-FFF2-40B4-BE49-F238E27FC236}">
                <a16:creationId xmlns:a16="http://schemas.microsoft.com/office/drawing/2014/main" id="{F23791E9-7FB6-48CB-8933-029B132C68BD}"/>
              </a:ext>
            </a:extLst>
          </p:cNvPr>
          <p:cNvSpPr>
            <a:spLocks noGrp="1"/>
          </p:cNvSpPr>
          <p:nvPr>
            <p:ph type="subTitle" idx="1"/>
          </p:nvPr>
        </p:nvSpPr>
        <p:spPr/>
        <p:txBody>
          <a:bodyPr/>
          <a:lstStyle/>
          <a:p>
            <a:r>
              <a:rPr lang="en-GB" dirty="0"/>
              <a:t>Luke Taylor</a:t>
            </a:r>
          </a:p>
        </p:txBody>
      </p:sp>
    </p:spTree>
    <p:extLst>
      <p:ext uri="{BB962C8B-B14F-4D97-AF65-F5344CB8AC3E}">
        <p14:creationId xmlns:p14="http://schemas.microsoft.com/office/powerpoint/2010/main" val="425955130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E1888B-A5FA-AF41-A55B-D896D96A397A}"/>
              </a:ext>
            </a:extLst>
          </p:cNvPr>
          <p:cNvSpPr>
            <a:spLocks noGrp="1"/>
          </p:cNvSpPr>
          <p:nvPr>
            <p:ph type="title"/>
          </p:nvPr>
        </p:nvSpPr>
        <p:spPr/>
        <p:txBody>
          <a:bodyPr/>
          <a:lstStyle/>
          <a:p>
            <a:r>
              <a:rPr lang="en-GB" dirty="0"/>
              <a:t>Outcomes</a:t>
            </a:r>
            <a:endParaRPr lang="en-US" dirty="0"/>
          </a:p>
        </p:txBody>
      </p:sp>
      <p:sp>
        <p:nvSpPr>
          <p:cNvPr id="3" name="Content Placeholder 2">
            <a:extLst>
              <a:ext uri="{FF2B5EF4-FFF2-40B4-BE49-F238E27FC236}">
                <a16:creationId xmlns:a16="http://schemas.microsoft.com/office/drawing/2014/main" id="{E23E7876-B852-7649-A1BA-573F6A3F32A3}"/>
              </a:ext>
            </a:extLst>
          </p:cNvPr>
          <p:cNvSpPr>
            <a:spLocks noGrp="1"/>
          </p:cNvSpPr>
          <p:nvPr>
            <p:ph idx="1"/>
          </p:nvPr>
        </p:nvSpPr>
        <p:spPr/>
        <p:txBody>
          <a:bodyPr>
            <a:normAutofit/>
          </a:bodyPr>
          <a:lstStyle/>
          <a:p>
            <a:r>
              <a:rPr lang="en-GB" sz="1800" dirty="0"/>
              <a:t>Create an interactive art piece based on mass consumption of resources and its impact.</a:t>
            </a:r>
          </a:p>
          <a:p>
            <a:r>
              <a:rPr lang="en-GB" sz="1800" dirty="0"/>
              <a:t>Introduce new ideas of what a smart meter can be and how they can be used</a:t>
            </a:r>
          </a:p>
          <a:p>
            <a:r>
              <a:rPr lang="en-GB" sz="1800" dirty="0"/>
              <a:t>Raise peoples awareness of how much energy they are using.</a:t>
            </a:r>
          </a:p>
          <a:p>
            <a:r>
              <a:rPr lang="en-GB" sz="1800" dirty="0"/>
              <a:t>Help lower the use of vital resources within homes and lower the impact we are having on the environment.</a:t>
            </a:r>
          </a:p>
          <a:p>
            <a:pPr marL="0" indent="0">
              <a:buNone/>
            </a:pPr>
            <a:endParaRPr lang="en-GB" sz="1800" dirty="0"/>
          </a:p>
        </p:txBody>
      </p:sp>
    </p:spTree>
    <p:extLst>
      <p:ext uri="{BB962C8B-B14F-4D97-AF65-F5344CB8AC3E}">
        <p14:creationId xmlns:p14="http://schemas.microsoft.com/office/powerpoint/2010/main" val="172837517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1FAD756-204F-407D-8845-40079ABE856C}"/>
              </a:ext>
            </a:extLst>
          </p:cNvPr>
          <p:cNvSpPr>
            <a:spLocks noGrp="1"/>
          </p:cNvSpPr>
          <p:nvPr>
            <p:ph type="title"/>
          </p:nvPr>
        </p:nvSpPr>
        <p:spPr/>
        <p:txBody>
          <a:bodyPr/>
          <a:lstStyle/>
          <a:p>
            <a:r>
              <a:rPr lang="en-GB" dirty="0"/>
              <a:t>Project overview</a:t>
            </a:r>
          </a:p>
        </p:txBody>
      </p:sp>
      <p:sp>
        <p:nvSpPr>
          <p:cNvPr id="3" name="Content Placeholder 2">
            <a:extLst>
              <a:ext uri="{FF2B5EF4-FFF2-40B4-BE49-F238E27FC236}">
                <a16:creationId xmlns:a16="http://schemas.microsoft.com/office/drawing/2014/main" id="{E13FC572-D608-49FA-B1A6-E8D30F7CEC4A}"/>
              </a:ext>
            </a:extLst>
          </p:cNvPr>
          <p:cNvSpPr>
            <a:spLocks noGrp="1"/>
          </p:cNvSpPr>
          <p:nvPr>
            <p:ph idx="1"/>
          </p:nvPr>
        </p:nvSpPr>
        <p:spPr/>
        <p:txBody>
          <a:bodyPr>
            <a:normAutofit/>
          </a:bodyPr>
          <a:lstStyle/>
          <a:p>
            <a:r>
              <a:rPr lang="en-GB" sz="1800" dirty="0"/>
              <a:t>Based on Internet of things, art installations and environmental sensing.</a:t>
            </a:r>
          </a:p>
          <a:p>
            <a:r>
              <a:rPr lang="en-GB" sz="1800" dirty="0"/>
              <a:t>My aim is to build an interactive art piece that can visualise the consumption and environmental impact of resources within the home environment.</a:t>
            </a:r>
          </a:p>
          <a:p>
            <a:r>
              <a:rPr lang="en-GB" sz="1800" dirty="0"/>
              <a:t>This idea could then be taken as an example and placed within the home to rival current modern smart meters from companies such as hive or British gas and take them in a different direction.</a:t>
            </a:r>
          </a:p>
        </p:txBody>
      </p:sp>
    </p:spTree>
    <p:extLst>
      <p:ext uri="{BB962C8B-B14F-4D97-AF65-F5344CB8AC3E}">
        <p14:creationId xmlns:p14="http://schemas.microsoft.com/office/powerpoint/2010/main" val="371752481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5F1D65-97E3-C14E-99C4-0CD9598A6EF7}"/>
              </a:ext>
            </a:extLst>
          </p:cNvPr>
          <p:cNvSpPr>
            <a:spLocks noGrp="1"/>
          </p:cNvSpPr>
          <p:nvPr>
            <p:ph type="title"/>
          </p:nvPr>
        </p:nvSpPr>
        <p:spPr/>
        <p:txBody>
          <a:bodyPr/>
          <a:lstStyle/>
          <a:p>
            <a:r>
              <a:rPr lang="en-GB" dirty="0"/>
              <a:t>Background – Homes are too resource hungry</a:t>
            </a:r>
            <a:endParaRPr lang="en-US" dirty="0"/>
          </a:p>
        </p:txBody>
      </p:sp>
      <p:sp>
        <p:nvSpPr>
          <p:cNvPr id="3" name="Content Placeholder 2">
            <a:extLst>
              <a:ext uri="{FF2B5EF4-FFF2-40B4-BE49-F238E27FC236}">
                <a16:creationId xmlns:a16="http://schemas.microsoft.com/office/drawing/2014/main" id="{DF7F5D61-16D6-3040-832F-03469818A7F2}"/>
              </a:ext>
            </a:extLst>
          </p:cNvPr>
          <p:cNvSpPr>
            <a:spLocks noGrp="1"/>
          </p:cNvSpPr>
          <p:nvPr>
            <p:ph idx="1"/>
          </p:nvPr>
        </p:nvSpPr>
        <p:spPr/>
        <p:txBody>
          <a:bodyPr/>
          <a:lstStyle/>
          <a:p>
            <a:r>
              <a:rPr lang="en-GB" sz="1800" dirty="0"/>
              <a:t>Domestic energy use accounts for more than a quarter of the nation's CO2 emissions and our carbon footprints.</a:t>
            </a:r>
          </a:p>
          <a:p>
            <a:r>
              <a:rPr lang="en-GB" sz="1800" dirty="0"/>
              <a:t>16% of households' energy bills are spent on devices being left on.</a:t>
            </a:r>
          </a:p>
          <a:p>
            <a:r>
              <a:rPr lang="en-GB" sz="1800" dirty="0"/>
              <a:t>More devices per household - The modern home contained an average of 41 devices</a:t>
            </a:r>
          </a:p>
          <a:p>
            <a:r>
              <a:rPr lang="en-GB" sz="1800" dirty="0"/>
              <a:t>Not just energy but other resources too. It’s estimated that buildings use 13.6% of all potable water, which is roughly 15 trillion gallons of water per year.</a:t>
            </a:r>
          </a:p>
          <a:p>
            <a:pPr marL="0" indent="0">
              <a:buNone/>
            </a:pPr>
            <a:br>
              <a:rPr lang="en-GB" dirty="0"/>
            </a:br>
            <a:endParaRPr lang="en-GB" dirty="0"/>
          </a:p>
          <a:p>
            <a:pPr marL="0" indent="0">
              <a:buNone/>
            </a:pPr>
            <a:endParaRPr lang="en-GB" dirty="0"/>
          </a:p>
          <a:p>
            <a:endParaRPr lang="en-GB" dirty="0"/>
          </a:p>
          <a:p>
            <a:endParaRPr lang="en-US" dirty="0"/>
          </a:p>
        </p:txBody>
      </p:sp>
      <p:pic>
        <p:nvPicPr>
          <p:cNvPr id="4" name="Picture 3">
            <a:extLst>
              <a:ext uri="{FF2B5EF4-FFF2-40B4-BE49-F238E27FC236}">
                <a16:creationId xmlns:a16="http://schemas.microsoft.com/office/drawing/2014/main" id="{DB29A564-D559-F94F-A144-22F1D4B62470}"/>
              </a:ext>
            </a:extLst>
          </p:cNvPr>
          <p:cNvPicPr>
            <a:picLocks noChangeAspect="1"/>
          </p:cNvPicPr>
          <p:nvPr/>
        </p:nvPicPr>
        <p:blipFill>
          <a:blip r:embed="rId2"/>
          <a:stretch>
            <a:fillRect/>
          </a:stretch>
        </p:blipFill>
        <p:spPr>
          <a:xfrm>
            <a:off x="7153275" y="3543697"/>
            <a:ext cx="4833938" cy="3442891"/>
          </a:xfrm>
          <a:prstGeom prst="rect">
            <a:avLst/>
          </a:prstGeom>
        </p:spPr>
      </p:pic>
    </p:spTree>
    <p:extLst>
      <p:ext uri="{BB962C8B-B14F-4D97-AF65-F5344CB8AC3E}">
        <p14:creationId xmlns:p14="http://schemas.microsoft.com/office/powerpoint/2010/main" val="260369634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3B2C2-8C59-A745-9EDF-053100F7506D}"/>
              </a:ext>
            </a:extLst>
          </p:cNvPr>
          <p:cNvSpPr>
            <a:spLocks noGrp="1"/>
          </p:cNvSpPr>
          <p:nvPr>
            <p:ph type="title"/>
          </p:nvPr>
        </p:nvSpPr>
        <p:spPr/>
        <p:txBody>
          <a:bodyPr/>
          <a:lstStyle/>
          <a:p>
            <a:r>
              <a:rPr lang="en-GB" dirty="0"/>
              <a:t>Smart Meters</a:t>
            </a:r>
            <a:endParaRPr lang="en-US" dirty="0"/>
          </a:p>
        </p:txBody>
      </p:sp>
      <p:sp>
        <p:nvSpPr>
          <p:cNvPr id="3" name="Content Placeholder 2">
            <a:extLst>
              <a:ext uri="{FF2B5EF4-FFF2-40B4-BE49-F238E27FC236}">
                <a16:creationId xmlns:a16="http://schemas.microsoft.com/office/drawing/2014/main" id="{3380351B-3579-964F-A58A-51B84BB3A05F}"/>
              </a:ext>
            </a:extLst>
          </p:cNvPr>
          <p:cNvSpPr>
            <a:spLocks noGrp="1"/>
          </p:cNvSpPr>
          <p:nvPr>
            <p:ph idx="1"/>
          </p:nvPr>
        </p:nvSpPr>
        <p:spPr/>
        <p:txBody>
          <a:bodyPr>
            <a:normAutofit/>
          </a:bodyPr>
          <a:lstStyle/>
          <a:p>
            <a:r>
              <a:rPr lang="en-GB" sz="1800" dirty="0"/>
              <a:t>The current answer to this situation is smart meters.</a:t>
            </a:r>
          </a:p>
          <a:p>
            <a:r>
              <a:rPr lang="en-GB" sz="1800" dirty="0"/>
              <a:t>Smart meters are becoming more popular with companies such as British gas and EDF Energy are supplying them as standard.</a:t>
            </a:r>
          </a:p>
          <a:p>
            <a:r>
              <a:rPr lang="en-GB" sz="1800" dirty="0"/>
              <a:t>Smart meters take accurate readings of your energy usage every day.</a:t>
            </a:r>
          </a:p>
          <a:p>
            <a:r>
              <a:rPr lang="en-GB" sz="1800" dirty="0"/>
              <a:t>Being able to view the readings should help to save money and the environment.</a:t>
            </a:r>
          </a:p>
          <a:p>
            <a:pPr marL="0" indent="0">
              <a:buNone/>
            </a:pPr>
            <a:endParaRPr lang="en-GB" sz="1800" dirty="0"/>
          </a:p>
          <a:p>
            <a:pPr marL="0" indent="0">
              <a:buNone/>
            </a:pPr>
            <a:endParaRPr lang="en-US" sz="1800" dirty="0"/>
          </a:p>
        </p:txBody>
      </p:sp>
      <p:pic>
        <p:nvPicPr>
          <p:cNvPr id="4" name="Picture 3">
            <a:extLst>
              <a:ext uri="{FF2B5EF4-FFF2-40B4-BE49-F238E27FC236}">
                <a16:creationId xmlns:a16="http://schemas.microsoft.com/office/drawing/2014/main" id="{7800663D-9BE0-374B-9D46-0380EB6090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2679" y="4251712"/>
            <a:ext cx="4191000" cy="2171700"/>
          </a:xfrm>
          <a:prstGeom prst="rect">
            <a:avLst/>
          </a:prstGeom>
        </p:spPr>
      </p:pic>
      <p:sp>
        <p:nvSpPr>
          <p:cNvPr id="6" name="TextBox 5">
            <a:extLst>
              <a:ext uri="{FF2B5EF4-FFF2-40B4-BE49-F238E27FC236}">
                <a16:creationId xmlns:a16="http://schemas.microsoft.com/office/drawing/2014/main" id="{AA651A63-B24B-244C-B179-656BBE8A95B1}"/>
              </a:ext>
            </a:extLst>
          </p:cNvPr>
          <p:cNvSpPr txBox="1"/>
          <p:nvPr/>
        </p:nvSpPr>
        <p:spPr>
          <a:xfrm>
            <a:off x="5324707" y="4834572"/>
            <a:ext cx="5733585" cy="1754326"/>
          </a:xfrm>
          <a:prstGeom prst="rect">
            <a:avLst/>
          </a:prstGeom>
          <a:noFill/>
        </p:spPr>
        <p:txBody>
          <a:bodyPr wrap="square" rtlCol="0">
            <a:spAutoFit/>
          </a:bodyPr>
          <a:lstStyle/>
          <a:p>
            <a:r>
              <a:rPr lang="en-GB" b="1" dirty="0"/>
              <a:t>Problems</a:t>
            </a:r>
            <a:r>
              <a:rPr lang="en-GB" dirty="0"/>
              <a:t> - they can be expensive, they often have to be installed by a professional, they usually only cover one or two resources, they can be boring to look at and rely heavily on numbers and graphs making them hard to decipher.</a:t>
            </a:r>
          </a:p>
          <a:p>
            <a:endParaRPr lang="en-US" dirty="0"/>
          </a:p>
        </p:txBody>
      </p:sp>
      <p:pic>
        <p:nvPicPr>
          <p:cNvPr id="7" name="Picture 6">
            <a:extLst>
              <a:ext uri="{FF2B5EF4-FFF2-40B4-BE49-F238E27FC236}">
                <a16:creationId xmlns:a16="http://schemas.microsoft.com/office/drawing/2014/main" id="{44285271-C39B-6147-9F55-24DCBBAFD54B}"/>
              </a:ext>
            </a:extLst>
          </p:cNvPr>
          <p:cNvPicPr>
            <a:picLocks noChangeAspect="1"/>
          </p:cNvPicPr>
          <p:nvPr/>
        </p:nvPicPr>
        <p:blipFill>
          <a:blip r:embed="rId3"/>
          <a:stretch>
            <a:fillRect/>
          </a:stretch>
        </p:blipFill>
        <p:spPr>
          <a:xfrm>
            <a:off x="3457188" y="4116775"/>
            <a:ext cx="1397000" cy="2032000"/>
          </a:xfrm>
          <a:prstGeom prst="rect">
            <a:avLst/>
          </a:prstGeom>
        </p:spPr>
      </p:pic>
    </p:spTree>
    <p:extLst>
      <p:ext uri="{BB962C8B-B14F-4D97-AF65-F5344CB8AC3E}">
        <p14:creationId xmlns:p14="http://schemas.microsoft.com/office/powerpoint/2010/main" val="168737862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ADB17F-649E-4CBB-B3B1-C2F68AE2A25E}"/>
              </a:ext>
            </a:extLst>
          </p:cNvPr>
          <p:cNvSpPr>
            <a:spLocks noGrp="1"/>
          </p:cNvSpPr>
          <p:nvPr>
            <p:ph type="title"/>
          </p:nvPr>
        </p:nvSpPr>
        <p:spPr/>
        <p:txBody>
          <a:bodyPr/>
          <a:lstStyle/>
          <a:p>
            <a:r>
              <a:rPr lang="en-GB" dirty="0"/>
              <a:t>Inspirations</a:t>
            </a:r>
          </a:p>
        </p:txBody>
      </p:sp>
      <p:pic>
        <p:nvPicPr>
          <p:cNvPr id="5" name="Content Placeholder 4">
            <a:extLst>
              <a:ext uri="{FF2B5EF4-FFF2-40B4-BE49-F238E27FC236}">
                <a16:creationId xmlns:a16="http://schemas.microsoft.com/office/drawing/2014/main" id="{43C4ECC4-78D4-45D4-9017-D5C931EC892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477473" y="1690688"/>
            <a:ext cx="2605172" cy="1732930"/>
          </a:xfrm>
        </p:spPr>
      </p:pic>
      <p:sp>
        <p:nvSpPr>
          <p:cNvPr id="6" name="TextBox 5">
            <a:extLst>
              <a:ext uri="{FF2B5EF4-FFF2-40B4-BE49-F238E27FC236}">
                <a16:creationId xmlns:a16="http://schemas.microsoft.com/office/drawing/2014/main" id="{7C4B4BA8-1FCC-4AB1-8D8A-75E54BDBB117}"/>
              </a:ext>
            </a:extLst>
          </p:cNvPr>
          <p:cNvSpPr txBox="1"/>
          <p:nvPr/>
        </p:nvSpPr>
        <p:spPr>
          <a:xfrm>
            <a:off x="3082645" y="1587402"/>
            <a:ext cx="3496411" cy="2308324"/>
          </a:xfrm>
          <a:prstGeom prst="rect">
            <a:avLst/>
          </a:prstGeom>
          <a:noFill/>
        </p:spPr>
        <p:txBody>
          <a:bodyPr wrap="square" rtlCol="0">
            <a:spAutoFit/>
          </a:bodyPr>
          <a:lstStyle/>
          <a:p>
            <a:r>
              <a:rPr lang="en-GB" dirty="0"/>
              <a:t>Arab world institute in Paris designed by Jean Nouvel. </a:t>
            </a:r>
          </a:p>
          <a:p>
            <a:endParaRPr lang="en-GB" dirty="0"/>
          </a:p>
          <a:p>
            <a:r>
              <a:rPr lang="en-GB" dirty="0"/>
              <a:t>changing metal façade that opens and closes like a cameras aperture to control interior light and temperature levels.</a:t>
            </a:r>
          </a:p>
          <a:p>
            <a:endParaRPr lang="en-GB" dirty="0"/>
          </a:p>
        </p:txBody>
      </p:sp>
      <p:pic>
        <p:nvPicPr>
          <p:cNvPr id="1026" name="Picture 2" descr="https://thefunambulistdotnet.files.wordpress.com/2011/02/davidgreenelivingpod2.jpg">
            <a:extLst>
              <a:ext uri="{FF2B5EF4-FFF2-40B4-BE49-F238E27FC236}">
                <a16:creationId xmlns:a16="http://schemas.microsoft.com/office/drawing/2014/main" id="{A9FBEEB8-70A7-4D21-968D-9DE5B6978F3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77473" y="4128748"/>
            <a:ext cx="2605172" cy="1978509"/>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123AC52C-970E-4AA8-BD7E-374886E8F8CE}"/>
              </a:ext>
            </a:extLst>
          </p:cNvPr>
          <p:cNvSpPr txBox="1"/>
          <p:nvPr/>
        </p:nvSpPr>
        <p:spPr>
          <a:xfrm>
            <a:off x="3082645" y="4128748"/>
            <a:ext cx="3338167" cy="2031325"/>
          </a:xfrm>
          <a:prstGeom prst="rect">
            <a:avLst/>
          </a:prstGeom>
          <a:noFill/>
        </p:spPr>
        <p:txBody>
          <a:bodyPr wrap="square" rtlCol="0">
            <a:spAutoFit/>
          </a:bodyPr>
          <a:lstStyle/>
          <a:p>
            <a:r>
              <a:rPr lang="en-GB" dirty="0"/>
              <a:t>A psychotropic house is a building designed to sense and mirror the psychologic state of their occupants and change aspects such as shape and layout accordingly, some homes have complete control of all aspects.</a:t>
            </a:r>
          </a:p>
        </p:txBody>
      </p:sp>
      <p:pic>
        <p:nvPicPr>
          <p:cNvPr id="1028" name="Picture 4" descr="http://www.gierad.com/assets/supersensor/highres/00_a_hardware_outline.jpg">
            <a:extLst>
              <a:ext uri="{FF2B5EF4-FFF2-40B4-BE49-F238E27FC236}">
                <a16:creationId xmlns:a16="http://schemas.microsoft.com/office/drawing/2014/main" id="{F163822F-13B0-4479-8715-98DCB349F6F4}"/>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r="52536"/>
          <a:stretch/>
        </p:blipFill>
        <p:spPr bwMode="auto">
          <a:xfrm>
            <a:off x="6513090" y="2052486"/>
            <a:ext cx="1778954" cy="225843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http://www.gierad.com/assets/supersensor/highres/00_b_signals_fast.jpg">
            <a:extLst>
              <a:ext uri="{FF2B5EF4-FFF2-40B4-BE49-F238E27FC236}">
                <a16:creationId xmlns:a16="http://schemas.microsoft.com/office/drawing/2014/main" id="{5B9E1EB9-8FC1-4885-A73F-B312DEF91E7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573583" y="203937"/>
            <a:ext cx="5453952" cy="1755491"/>
          </a:xfrm>
          <a:prstGeom prst="rect">
            <a:avLst/>
          </a:prstGeom>
          <a:noFill/>
          <a:extLst>
            <a:ext uri="{909E8E84-426E-40DD-AFC4-6F175D3DCCD1}">
              <a14:hiddenFill xmlns:a14="http://schemas.microsoft.com/office/drawing/2010/main">
                <a:solidFill>
                  <a:srgbClr val="FFFFFF"/>
                </a:solidFill>
              </a14:hiddenFill>
            </a:ext>
          </a:extLst>
        </p:spPr>
      </p:pic>
      <p:sp>
        <p:nvSpPr>
          <p:cNvPr id="8" name="Rectangle 7">
            <a:extLst>
              <a:ext uri="{FF2B5EF4-FFF2-40B4-BE49-F238E27FC236}">
                <a16:creationId xmlns:a16="http://schemas.microsoft.com/office/drawing/2014/main" id="{CA653021-CC23-4081-A4A5-088272D6A8E6}"/>
              </a:ext>
            </a:extLst>
          </p:cNvPr>
          <p:cNvSpPr/>
          <p:nvPr/>
        </p:nvSpPr>
        <p:spPr>
          <a:xfrm>
            <a:off x="8284896" y="2064170"/>
            <a:ext cx="3820418" cy="1754326"/>
          </a:xfrm>
          <a:prstGeom prst="rect">
            <a:avLst/>
          </a:prstGeom>
        </p:spPr>
        <p:txBody>
          <a:bodyPr wrap="square">
            <a:spAutoFit/>
          </a:bodyPr>
          <a:lstStyle/>
          <a:p>
            <a:r>
              <a:rPr lang="en-GB" dirty="0">
                <a:ea typeface="Calibri" panose="020F0502020204030204" pitchFamily="34" charset="0"/>
              </a:rPr>
              <a:t>Synthetic sensors by </a:t>
            </a:r>
            <a:r>
              <a:rPr lang="en-GB" dirty="0" err="1"/>
              <a:t>Geirad</a:t>
            </a:r>
            <a:r>
              <a:rPr lang="en-GB" dirty="0"/>
              <a:t> </a:t>
            </a:r>
            <a:r>
              <a:rPr lang="en-GB" dirty="0" err="1"/>
              <a:t>Laput</a:t>
            </a:r>
            <a:r>
              <a:rPr lang="en-GB" dirty="0"/>
              <a:t>. </a:t>
            </a:r>
            <a:r>
              <a:rPr lang="en-GB" dirty="0">
                <a:ea typeface="Calibri" panose="020F0502020204030204" pitchFamily="34" charset="0"/>
              </a:rPr>
              <a:t>A synthetic sensor is </a:t>
            </a:r>
            <a:r>
              <a:rPr lang="en-GB" dirty="0"/>
              <a:t>a single, highly capable sensor can indirectly monitor a large context, without direct instrumentation of objects. One sensor can detect everything in a room.</a:t>
            </a:r>
          </a:p>
        </p:txBody>
      </p:sp>
    </p:spTree>
    <p:extLst>
      <p:ext uri="{BB962C8B-B14F-4D97-AF65-F5344CB8AC3E}">
        <p14:creationId xmlns:p14="http://schemas.microsoft.com/office/powerpoint/2010/main" val="14033875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931EDD-2AD4-0C48-BE2E-702A3FD7F9C5}"/>
              </a:ext>
            </a:extLst>
          </p:cNvPr>
          <p:cNvSpPr>
            <a:spLocks noGrp="1"/>
          </p:cNvSpPr>
          <p:nvPr>
            <p:ph type="title"/>
          </p:nvPr>
        </p:nvSpPr>
        <p:spPr/>
        <p:txBody>
          <a:bodyPr/>
          <a:lstStyle/>
          <a:p>
            <a:endParaRPr lang="en-US"/>
          </a:p>
        </p:txBody>
      </p:sp>
      <p:pic>
        <p:nvPicPr>
          <p:cNvPr id="4" name="Content Placeholder 3">
            <a:extLst>
              <a:ext uri="{FF2B5EF4-FFF2-40B4-BE49-F238E27FC236}">
                <a16:creationId xmlns:a16="http://schemas.microsoft.com/office/drawing/2014/main" id="{95AC29BA-83B0-DB4D-BA34-3EE04559133C}"/>
              </a:ext>
            </a:extLst>
          </p:cNvPr>
          <p:cNvPicPr>
            <a:picLocks noGrp="1" noChangeAspect="1"/>
          </p:cNvPicPr>
          <p:nvPr>
            <p:ph idx="1"/>
          </p:nvPr>
        </p:nvPicPr>
        <p:blipFill>
          <a:blip r:embed="rId2"/>
          <a:stretch>
            <a:fillRect/>
          </a:stretch>
        </p:blipFill>
        <p:spPr>
          <a:xfrm>
            <a:off x="181207" y="365125"/>
            <a:ext cx="3462105" cy="2077263"/>
          </a:xfrm>
          <a:prstGeom prst="rect">
            <a:avLst/>
          </a:prstGeom>
        </p:spPr>
      </p:pic>
      <p:sp>
        <p:nvSpPr>
          <p:cNvPr id="5" name="TextBox 4">
            <a:extLst>
              <a:ext uri="{FF2B5EF4-FFF2-40B4-BE49-F238E27FC236}">
                <a16:creationId xmlns:a16="http://schemas.microsoft.com/office/drawing/2014/main" id="{87E148D5-69C3-A441-A73B-D89F08461E35}"/>
              </a:ext>
            </a:extLst>
          </p:cNvPr>
          <p:cNvSpPr txBox="1"/>
          <p:nvPr/>
        </p:nvSpPr>
        <p:spPr>
          <a:xfrm>
            <a:off x="181207" y="2570593"/>
            <a:ext cx="3647843" cy="2585323"/>
          </a:xfrm>
          <a:prstGeom prst="rect">
            <a:avLst/>
          </a:prstGeom>
          <a:noFill/>
        </p:spPr>
        <p:txBody>
          <a:bodyPr wrap="square" rtlCol="0">
            <a:spAutoFit/>
          </a:bodyPr>
          <a:lstStyle/>
          <a:p>
            <a:r>
              <a:rPr lang="en-GB" dirty="0"/>
              <a:t>Umwelt extensions. The word umwelt in German means ‘environment’ and is used to express the fact that different environmental signals are received by different animals even within the same ecosystem and that what they can sense is the limit of their entire objective reality.</a:t>
            </a:r>
            <a:endParaRPr lang="en-US" dirty="0"/>
          </a:p>
        </p:txBody>
      </p:sp>
      <p:pic>
        <p:nvPicPr>
          <p:cNvPr id="7" name="Picture 6">
            <a:extLst>
              <a:ext uri="{FF2B5EF4-FFF2-40B4-BE49-F238E27FC236}">
                <a16:creationId xmlns:a16="http://schemas.microsoft.com/office/drawing/2014/main" id="{9358AFB8-545D-0946-9650-BC8A914ECAB1}"/>
              </a:ext>
            </a:extLst>
          </p:cNvPr>
          <p:cNvPicPr>
            <a:picLocks noChangeAspect="1"/>
          </p:cNvPicPr>
          <p:nvPr/>
        </p:nvPicPr>
        <p:blipFill rotWithShape="1">
          <a:blip r:embed="rId3">
            <a:extLst>
              <a:ext uri="{28A0092B-C50C-407E-A947-70E740481C1C}">
                <a14:useLocalDpi xmlns:a14="http://schemas.microsoft.com/office/drawing/2010/main" val="0"/>
              </a:ext>
            </a:extLst>
          </a:blip>
          <a:srcRect l="15812" t="10197" r="18135" b="5735"/>
          <a:stretch/>
        </p:blipFill>
        <p:spPr>
          <a:xfrm>
            <a:off x="3643312" y="4145017"/>
            <a:ext cx="3700464" cy="2278208"/>
          </a:xfrm>
          <a:prstGeom prst="rect">
            <a:avLst/>
          </a:prstGeom>
        </p:spPr>
      </p:pic>
      <p:sp>
        <p:nvSpPr>
          <p:cNvPr id="8" name="Rectangle 7">
            <a:extLst>
              <a:ext uri="{FF2B5EF4-FFF2-40B4-BE49-F238E27FC236}">
                <a16:creationId xmlns:a16="http://schemas.microsoft.com/office/drawing/2014/main" id="{53D6BF0D-2B10-3B4F-8ED3-46FDD2229025}"/>
              </a:ext>
            </a:extLst>
          </p:cNvPr>
          <p:cNvSpPr/>
          <p:nvPr/>
        </p:nvSpPr>
        <p:spPr>
          <a:xfrm>
            <a:off x="7475414" y="4145017"/>
            <a:ext cx="4440362" cy="2308324"/>
          </a:xfrm>
          <a:prstGeom prst="rect">
            <a:avLst/>
          </a:prstGeom>
        </p:spPr>
        <p:txBody>
          <a:bodyPr wrap="square">
            <a:spAutoFit/>
          </a:bodyPr>
          <a:lstStyle/>
          <a:p>
            <a:r>
              <a:rPr lang="en-GB" dirty="0"/>
              <a:t>Daniel </a:t>
            </a:r>
            <a:r>
              <a:rPr lang="en-GB" dirty="0" err="1"/>
              <a:t>Rozin</a:t>
            </a:r>
            <a:r>
              <a:rPr lang="en-GB" dirty="0"/>
              <a:t> investigated the structure and materiality of images. He creates interactive installations and sculptures integrate the viewer, in real time, to create a representation of the viewer’s likeness in the object. His kinetic mirrors are often made with materials that become unexpectedly reflective.</a:t>
            </a:r>
            <a:endParaRPr lang="en-US" dirty="0"/>
          </a:p>
        </p:txBody>
      </p:sp>
    </p:spTree>
    <p:extLst>
      <p:ext uri="{BB962C8B-B14F-4D97-AF65-F5344CB8AC3E}">
        <p14:creationId xmlns:p14="http://schemas.microsoft.com/office/powerpoint/2010/main" val="13333736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D3309B-6883-4B69-B001-C463A02591E5}"/>
              </a:ext>
            </a:extLst>
          </p:cNvPr>
          <p:cNvSpPr>
            <a:spLocks noGrp="1"/>
          </p:cNvSpPr>
          <p:nvPr>
            <p:ph type="title"/>
          </p:nvPr>
        </p:nvSpPr>
        <p:spPr/>
        <p:txBody>
          <a:bodyPr/>
          <a:lstStyle/>
          <a:p>
            <a:r>
              <a:rPr lang="en-GB" dirty="0"/>
              <a:t>Resources Model</a:t>
            </a:r>
          </a:p>
        </p:txBody>
      </p:sp>
      <p:pic>
        <p:nvPicPr>
          <p:cNvPr id="5" name="Content Placeholder 4">
            <a:extLst>
              <a:ext uri="{FF2B5EF4-FFF2-40B4-BE49-F238E27FC236}">
                <a16:creationId xmlns:a16="http://schemas.microsoft.com/office/drawing/2014/main" id="{438F822D-44F1-42B0-9CA5-6595715FA8D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6096000" y="539699"/>
            <a:ext cx="5867261" cy="6218643"/>
          </a:xfrm>
        </p:spPr>
      </p:pic>
      <p:sp>
        <p:nvSpPr>
          <p:cNvPr id="6" name="TextBox 5">
            <a:extLst>
              <a:ext uri="{FF2B5EF4-FFF2-40B4-BE49-F238E27FC236}">
                <a16:creationId xmlns:a16="http://schemas.microsoft.com/office/drawing/2014/main" id="{768FA337-12A0-460C-B650-4AF4F6DE0BDD}"/>
              </a:ext>
            </a:extLst>
          </p:cNvPr>
          <p:cNvSpPr txBox="1"/>
          <p:nvPr/>
        </p:nvSpPr>
        <p:spPr>
          <a:xfrm>
            <a:off x="838199" y="1617696"/>
            <a:ext cx="5257801" cy="2031325"/>
          </a:xfrm>
          <a:prstGeom prst="rect">
            <a:avLst/>
          </a:prstGeom>
          <a:noFill/>
        </p:spPr>
        <p:txBody>
          <a:bodyPr wrap="square" rtlCol="0">
            <a:spAutoFit/>
          </a:bodyPr>
          <a:lstStyle/>
          <a:p>
            <a:r>
              <a:rPr lang="en-GB" dirty="0"/>
              <a:t>The model will be followed as a reference throughout the design and build of the installation.</a:t>
            </a:r>
          </a:p>
          <a:p>
            <a:endParaRPr lang="en-GB" dirty="0"/>
          </a:p>
          <a:p>
            <a:r>
              <a:rPr lang="en-GB" dirty="0"/>
              <a:t>It will include the main resources identified within the</a:t>
            </a:r>
          </a:p>
          <a:p>
            <a:r>
              <a:rPr lang="en-GB" dirty="0"/>
              <a:t>Home, the different inputs and likely interfaces for the </a:t>
            </a:r>
          </a:p>
          <a:p>
            <a:r>
              <a:rPr lang="en-GB" dirty="0"/>
              <a:t>Final installation, how they link together and the measurement methods and parameters.</a:t>
            </a:r>
          </a:p>
        </p:txBody>
      </p:sp>
    </p:spTree>
    <p:extLst>
      <p:ext uri="{BB962C8B-B14F-4D97-AF65-F5344CB8AC3E}">
        <p14:creationId xmlns:p14="http://schemas.microsoft.com/office/powerpoint/2010/main" val="114780189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550DA5-454D-4B2C-9C4D-56C51A7ED938}"/>
              </a:ext>
            </a:extLst>
          </p:cNvPr>
          <p:cNvSpPr>
            <a:spLocks noGrp="1"/>
          </p:cNvSpPr>
          <p:nvPr>
            <p:ph type="title"/>
          </p:nvPr>
        </p:nvSpPr>
        <p:spPr/>
        <p:txBody>
          <a:bodyPr/>
          <a:lstStyle/>
          <a:p>
            <a:r>
              <a:rPr lang="en-GB" dirty="0"/>
              <a:t>Ideas / Prototyping</a:t>
            </a:r>
          </a:p>
        </p:txBody>
      </p:sp>
      <p:pic>
        <p:nvPicPr>
          <p:cNvPr id="5" name="Content Placeholder 4">
            <a:extLst>
              <a:ext uri="{FF2B5EF4-FFF2-40B4-BE49-F238E27FC236}">
                <a16:creationId xmlns:a16="http://schemas.microsoft.com/office/drawing/2014/main" id="{130C4EE0-18F1-F846-8B18-9D3FC00CAB2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571397" y="0"/>
            <a:ext cx="4760998" cy="6729413"/>
          </a:xfrm>
        </p:spPr>
      </p:pic>
      <p:pic>
        <p:nvPicPr>
          <p:cNvPr id="7" name="Picture 6">
            <a:extLst>
              <a:ext uri="{FF2B5EF4-FFF2-40B4-BE49-F238E27FC236}">
                <a16:creationId xmlns:a16="http://schemas.microsoft.com/office/drawing/2014/main" id="{D64751BE-D6EB-C84E-82C1-6534293C2EC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23887" y="3818334"/>
            <a:ext cx="3690938" cy="2768203"/>
          </a:xfrm>
          <a:prstGeom prst="rect">
            <a:avLst/>
          </a:prstGeom>
        </p:spPr>
      </p:pic>
      <p:sp>
        <p:nvSpPr>
          <p:cNvPr id="8" name="TextBox 7">
            <a:extLst>
              <a:ext uri="{FF2B5EF4-FFF2-40B4-BE49-F238E27FC236}">
                <a16:creationId xmlns:a16="http://schemas.microsoft.com/office/drawing/2014/main" id="{CE3C1350-1B33-484B-839A-D077617C8139}"/>
              </a:ext>
            </a:extLst>
          </p:cNvPr>
          <p:cNvSpPr txBox="1"/>
          <p:nvPr/>
        </p:nvSpPr>
        <p:spPr>
          <a:xfrm>
            <a:off x="623887" y="1881337"/>
            <a:ext cx="3690938" cy="1754326"/>
          </a:xfrm>
          <a:prstGeom prst="rect">
            <a:avLst/>
          </a:prstGeom>
          <a:noFill/>
        </p:spPr>
        <p:txBody>
          <a:bodyPr wrap="square" rtlCol="0">
            <a:spAutoFit/>
          </a:bodyPr>
          <a:lstStyle/>
          <a:p>
            <a:r>
              <a:rPr lang="en-GB" dirty="0"/>
              <a:t>Testing some ideas – below is a simulated tap, the rate of flow can be controlled with a potentiometer and you can watch the costs tick up on the lcd screen, the same has been done with 2 light switches.</a:t>
            </a:r>
            <a:endParaRPr lang="en-US" dirty="0"/>
          </a:p>
        </p:txBody>
      </p:sp>
      <p:sp>
        <p:nvSpPr>
          <p:cNvPr id="10" name="TextBox 9">
            <a:extLst>
              <a:ext uri="{FF2B5EF4-FFF2-40B4-BE49-F238E27FC236}">
                <a16:creationId xmlns:a16="http://schemas.microsoft.com/office/drawing/2014/main" id="{00A665D6-6CDE-1141-BBB5-783B47F8C8FF}"/>
              </a:ext>
            </a:extLst>
          </p:cNvPr>
          <p:cNvSpPr txBox="1"/>
          <p:nvPr/>
        </p:nvSpPr>
        <p:spPr>
          <a:xfrm>
            <a:off x="4707673" y="4449337"/>
            <a:ext cx="2776653" cy="2308324"/>
          </a:xfrm>
          <a:prstGeom prst="rect">
            <a:avLst/>
          </a:prstGeom>
          <a:noFill/>
        </p:spPr>
        <p:txBody>
          <a:bodyPr wrap="square" rtlCol="0">
            <a:spAutoFit/>
          </a:bodyPr>
          <a:lstStyle/>
          <a:p>
            <a:r>
              <a:rPr lang="en-GB" dirty="0"/>
              <a:t>Visualisation created from data as a programmed environment that can either thrive or die depending on the amount of resources currently being used. Likely using processing or p5.js.</a:t>
            </a:r>
            <a:endParaRPr lang="en-US" dirty="0"/>
          </a:p>
        </p:txBody>
      </p:sp>
    </p:spTree>
    <p:extLst>
      <p:ext uri="{BB962C8B-B14F-4D97-AF65-F5344CB8AC3E}">
        <p14:creationId xmlns:p14="http://schemas.microsoft.com/office/powerpoint/2010/main" val="371040011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25D42D-5F52-2749-A15D-78EDE6846557}"/>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F58E1B97-F4DF-D84D-9234-2D5077AC7C1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0018720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3148</TotalTime>
  <Words>647</Words>
  <Application>Microsoft Macintosh PowerPoint</Application>
  <PresentationFormat>Widescreen</PresentationFormat>
  <Paragraphs>41</Paragraphs>
  <Slides>10</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FYP-(Resources)</vt:lpstr>
      <vt:lpstr>Project overview</vt:lpstr>
      <vt:lpstr>Background – Homes are too resource hungry</vt:lpstr>
      <vt:lpstr>Smart Meters</vt:lpstr>
      <vt:lpstr>Inspirations</vt:lpstr>
      <vt:lpstr>PowerPoint Presentation</vt:lpstr>
      <vt:lpstr>Resources Model</vt:lpstr>
      <vt:lpstr>Ideas / Prototyping</vt:lpstr>
      <vt:lpstr>PowerPoint Presentation</vt:lpstr>
      <vt:lpstr>Outcomes</vt:lpstr>
    </vt:vector>
  </TitlesOfParts>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FYP-(Resources)</dc:title>
  <dc:creator>luke taylor</dc:creator>
  <cp:lastModifiedBy>(s) Luke Taylor</cp:lastModifiedBy>
  <cp:revision>35</cp:revision>
  <dcterms:created xsi:type="dcterms:W3CDTF">2018-03-20T16:55:29Z</dcterms:created>
  <dcterms:modified xsi:type="dcterms:W3CDTF">2018-03-23T13:37:34Z</dcterms:modified>
</cp:coreProperties>
</file>

<file path=docProps/thumbnail.jpeg>
</file>